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
  </p:notesMasterIdLst>
  <p:sldIdLst>
    <p:sldId id="256" r:id="rId2"/>
    <p:sldId id="257" r:id="rId3"/>
    <p:sldId id="258" r:id="rId4"/>
    <p:sldId id="259" r:id="rId5"/>
    <p:sldId id="260"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B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28"/>
    <p:restoredTop sz="94721"/>
  </p:normalViewPr>
  <p:slideViewPr>
    <p:cSldViewPr snapToGrid="0" snapToObjects="1">
      <p:cViewPr varScale="1">
        <p:scale>
          <a:sx n="75" d="100"/>
          <a:sy n="75" d="100"/>
        </p:scale>
        <p:origin x="27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AEA354F-CCD3-BE4B-A034-3F035F1E5C07}" type="datetimeFigureOut">
              <a:rPr lang="en-US" smtClean="0"/>
              <a:t>4/1/26</a:t>
            </a:fld>
            <a:endParaRPr lang="en-US"/>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7F0CB17-AB39-084D-899F-C9BD81C28D3A}" type="slidenum">
              <a:rPr lang="en-US" smtClean="0"/>
              <a:t>‹#›</a:t>
            </a:fld>
            <a:endParaRPr lang="en-US"/>
          </a:p>
        </p:txBody>
      </p:sp>
    </p:spTree>
    <p:extLst>
      <p:ext uri="{BB962C8B-B14F-4D97-AF65-F5344CB8AC3E}">
        <p14:creationId xmlns:p14="http://schemas.microsoft.com/office/powerpoint/2010/main" val="36301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30614F4-BD7D-AC4D-9802-956E301F795E}"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58710-0099-164A-B883-4E69B54B7B26}" type="slidenum">
              <a:rPr lang="en-US" smtClean="0"/>
              <a:t>‹#›</a:t>
            </a:fld>
            <a:endParaRPr lang="en-US"/>
          </a:p>
        </p:txBody>
      </p:sp>
    </p:spTree>
    <p:extLst>
      <p:ext uri="{BB962C8B-B14F-4D97-AF65-F5344CB8AC3E}">
        <p14:creationId xmlns:p14="http://schemas.microsoft.com/office/powerpoint/2010/main" val="192929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30614F4-BD7D-AC4D-9802-956E301F795E}"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58710-0099-164A-B883-4E69B54B7B26}" type="slidenum">
              <a:rPr lang="en-US" smtClean="0"/>
              <a:t>‹#›</a:t>
            </a:fld>
            <a:endParaRPr lang="en-US"/>
          </a:p>
        </p:txBody>
      </p:sp>
    </p:spTree>
    <p:extLst>
      <p:ext uri="{BB962C8B-B14F-4D97-AF65-F5344CB8AC3E}">
        <p14:creationId xmlns:p14="http://schemas.microsoft.com/office/powerpoint/2010/main" val="265186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30614F4-BD7D-AC4D-9802-956E301F795E}"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58710-0099-164A-B883-4E69B54B7B26}" type="slidenum">
              <a:rPr lang="en-US" smtClean="0"/>
              <a:t>‹#›</a:t>
            </a:fld>
            <a:endParaRPr lang="en-US"/>
          </a:p>
        </p:txBody>
      </p:sp>
    </p:spTree>
    <p:extLst>
      <p:ext uri="{BB962C8B-B14F-4D97-AF65-F5344CB8AC3E}">
        <p14:creationId xmlns:p14="http://schemas.microsoft.com/office/powerpoint/2010/main" val="2083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30614F4-BD7D-AC4D-9802-956E301F795E}"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58710-0099-164A-B883-4E69B54B7B26}" type="slidenum">
              <a:rPr lang="en-US" smtClean="0"/>
              <a:t>‹#›</a:t>
            </a:fld>
            <a:endParaRPr lang="en-US"/>
          </a:p>
        </p:txBody>
      </p:sp>
    </p:spTree>
    <p:extLst>
      <p:ext uri="{BB962C8B-B14F-4D97-AF65-F5344CB8AC3E}">
        <p14:creationId xmlns:p14="http://schemas.microsoft.com/office/powerpoint/2010/main" val="3469902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30614F4-BD7D-AC4D-9802-956E301F795E}"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58710-0099-164A-B883-4E69B54B7B26}" type="slidenum">
              <a:rPr lang="en-US" smtClean="0"/>
              <a:t>‹#›</a:t>
            </a:fld>
            <a:endParaRPr lang="en-US"/>
          </a:p>
        </p:txBody>
      </p:sp>
    </p:spTree>
    <p:extLst>
      <p:ext uri="{BB962C8B-B14F-4D97-AF65-F5344CB8AC3E}">
        <p14:creationId xmlns:p14="http://schemas.microsoft.com/office/powerpoint/2010/main" val="136193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30614F4-BD7D-AC4D-9802-956E301F795E}" type="datetimeFigureOut">
              <a:rPr lang="en-US" smtClean="0"/>
              <a:t>4/1/26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58710-0099-164A-B883-4E69B54B7B26}" type="slidenum">
              <a:rPr lang="en-US" smtClean="0"/>
              <a:t>‹#›</a:t>
            </a:fld>
            <a:endParaRPr lang="en-US"/>
          </a:p>
        </p:txBody>
      </p:sp>
    </p:spTree>
    <p:extLst>
      <p:ext uri="{BB962C8B-B14F-4D97-AF65-F5344CB8AC3E}">
        <p14:creationId xmlns:p14="http://schemas.microsoft.com/office/powerpoint/2010/main" val="377650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30614F4-BD7D-AC4D-9802-956E301F795E}" type="datetimeFigureOut">
              <a:rPr lang="en-US" smtClean="0"/>
              <a:t>4/1/26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58710-0099-164A-B883-4E69B54B7B26}" type="slidenum">
              <a:rPr lang="en-US" smtClean="0"/>
              <a:t>‹#›</a:t>
            </a:fld>
            <a:endParaRPr lang="en-US"/>
          </a:p>
        </p:txBody>
      </p:sp>
    </p:spTree>
    <p:extLst>
      <p:ext uri="{BB962C8B-B14F-4D97-AF65-F5344CB8AC3E}">
        <p14:creationId xmlns:p14="http://schemas.microsoft.com/office/powerpoint/2010/main" val="847034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30614F4-BD7D-AC4D-9802-956E301F795E}" type="datetimeFigureOut">
              <a:rPr lang="en-US" smtClean="0"/>
              <a:t>4/1/26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58710-0099-164A-B883-4E69B54B7B26}" type="slidenum">
              <a:rPr lang="en-US" smtClean="0"/>
              <a:t>‹#›</a:t>
            </a:fld>
            <a:endParaRPr lang="en-US"/>
          </a:p>
        </p:txBody>
      </p:sp>
    </p:spTree>
    <p:extLst>
      <p:ext uri="{BB962C8B-B14F-4D97-AF65-F5344CB8AC3E}">
        <p14:creationId xmlns:p14="http://schemas.microsoft.com/office/powerpoint/2010/main" val="66155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614F4-BD7D-AC4D-9802-956E301F795E}" type="datetimeFigureOut">
              <a:rPr lang="en-US" smtClean="0"/>
              <a:t>4/1/26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58710-0099-164A-B883-4E69B54B7B26}" type="slidenum">
              <a:rPr lang="en-US" smtClean="0"/>
              <a:t>‹#›</a:t>
            </a:fld>
            <a:endParaRPr lang="en-US"/>
          </a:p>
        </p:txBody>
      </p:sp>
    </p:spTree>
    <p:extLst>
      <p:ext uri="{BB962C8B-B14F-4D97-AF65-F5344CB8AC3E}">
        <p14:creationId xmlns:p14="http://schemas.microsoft.com/office/powerpoint/2010/main" val="323395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530614F4-BD7D-AC4D-9802-956E301F795E}" type="datetimeFigureOut">
              <a:rPr lang="en-US" smtClean="0"/>
              <a:t>4/1/26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58710-0099-164A-B883-4E69B54B7B26}" type="slidenum">
              <a:rPr lang="en-US" smtClean="0"/>
              <a:t>‹#›</a:t>
            </a:fld>
            <a:endParaRPr lang="en-US"/>
          </a:p>
        </p:txBody>
      </p:sp>
    </p:spTree>
    <p:extLst>
      <p:ext uri="{BB962C8B-B14F-4D97-AF65-F5344CB8AC3E}">
        <p14:creationId xmlns:p14="http://schemas.microsoft.com/office/powerpoint/2010/main" val="284163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530614F4-BD7D-AC4D-9802-956E301F795E}" type="datetimeFigureOut">
              <a:rPr lang="en-US" smtClean="0"/>
              <a:t>4/1/26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58710-0099-164A-B883-4E69B54B7B26}" type="slidenum">
              <a:rPr lang="en-US" smtClean="0"/>
              <a:t>‹#›</a:t>
            </a:fld>
            <a:endParaRPr lang="en-US"/>
          </a:p>
        </p:txBody>
      </p:sp>
    </p:spTree>
    <p:extLst>
      <p:ext uri="{BB962C8B-B14F-4D97-AF65-F5344CB8AC3E}">
        <p14:creationId xmlns:p14="http://schemas.microsoft.com/office/powerpoint/2010/main" val="360986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30614F4-BD7D-AC4D-9802-956E301F795E}" type="datetimeFigureOut">
              <a:rPr lang="en-US" smtClean="0"/>
              <a:t>4/1/26</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9B58710-0099-164A-B883-4E69B54B7B26}" type="slidenum">
              <a:rPr lang="en-US" smtClean="0"/>
              <a:t>‹#›</a:t>
            </a:fld>
            <a:endParaRPr lang="en-US"/>
          </a:p>
        </p:txBody>
      </p:sp>
    </p:spTree>
    <p:extLst>
      <p:ext uri="{BB962C8B-B14F-4D97-AF65-F5344CB8AC3E}">
        <p14:creationId xmlns:p14="http://schemas.microsoft.com/office/powerpoint/2010/main" val="34331967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57EDC1-1E22-0244-9493-E136AD4991B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1" y="6597866"/>
            <a:ext cx="6858000" cy="3308134"/>
          </a:xfrm>
          <a:prstGeom prst="rect">
            <a:avLst/>
          </a:prstGeom>
        </p:spPr>
      </p:pic>
      <p:pic>
        <p:nvPicPr>
          <p:cNvPr id="5" name="Picture 4" descr="A logo with orange and blue letters&#10;&#10;Description automatically generated">
            <a:extLst>
              <a:ext uri="{FF2B5EF4-FFF2-40B4-BE49-F238E27FC236}">
                <a16:creationId xmlns:a16="http://schemas.microsoft.com/office/drawing/2014/main" id="{C412D35C-79E9-0D47-88DC-B81BE6B712B1}"/>
              </a:ext>
            </a:extLst>
          </p:cNvPr>
          <p:cNvPicPr>
            <a:picLocks noChangeAspect="1"/>
          </p:cNvPicPr>
          <p:nvPr/>
        </p:nvPicPr>
        <p:blipFill>
          <a:blip r:embed="rId4"/>
          <a:stretch>
            <a:fillRect/>
          </a:stretch>
        </p:blipFill>
        <p:spPr>
          <a:xfrm>
            <a:off x="2220382" y="8627854"/>
            <a:ext cx="2417233" cy="1058979"/>
          </a:xfrm>
          <a:prstGeom prst="rect">
            <a:avLst/>
          </a:prstGeom>
        </p:spPr>
      </p:pic>
      <p:sp>
        <p:nvSpPr>
          <p:cNvPr id="6" name="TextBox 5">
            <a:extLst>
              <a:ext uri="{FF2B5EF4-FFF2-40B4-BE49-F238E27FC236}">
                <a16:creationId xmlns:a16="http://schemas.microsoft.com/office/drawing/2014/main" id="{517A50BB-560C-FF4B-85A7-6CC84BEB52F8}"/>
              </a:ext>
            </a:extLst>
          </p:cNvPr>
          <p:cNvSpPr txBox="1"/>
          <p:nvPr/>
        </p:nvSpPr>
        <p:spPr>
          <a:xfrm>
            <a:off x="558799" y="4225076"/>
            <a:ext cx="6299200" cy="1938992"/>
          </a:xfrm>
          <a:prstGeom prst="rect">
            <a:avLst/>
          </a:prstGeom>
          <a:noFill/>
        </p:spPr>
        <p:txBody>
          <a:bodyPr wrap="square" rtlCol="0">
            <a:spAutoFit/>
          </a:bodyPr>
          <a:lstStyle/>
          <a:p>
            <a:pPr algn="l" rtl="0" fontAlgn="auto"/>
            <a:r>
              <a:rPr lang="en-GB" sz="4000" i="0" dirty="0">
                <a:effectLst/>
                <a:latin typeface="Georgia" panose="02040502050405020303" pitchFamily="18" charset="0"/>
              </a:rPr>
              <a:t>Beyond instinct: </a:t>
            </a:r>
          </a:p>
          <a:p>
            <a:pPr algn="l" rtl="0" fontAlgn="auto"/>
            <a:r>
              <a:rPr lang="en-GB" sz="4000" i="0" dirty="0">
                <a:effectLst/>
                <a:latin typeface="Georgia" panose="02040502050405020303" pitchFamily="18" charset="0"/>
              </a:rPr>
              <a:t>The limits of intuition in behaviour leadership</a:t>
            </a:r>
          </a:p>
        </p:txBody>
      </p:sp>
      <p:sp>
        <p:nvSpPr>
          <p:cNvPr id="7" name="TextBox 6">
            <a:extLst>
              <a:ext uri="{FF2B5EF4-FFF2-40B4-BE49-F238E27FC236}">
                <a16:creationId xmlns:a16="http://schemas.microsoft.com/office/drawing/2014/main" id="{6E635B64-C23B-E045-995A-69638B835952}"/>
              </a:ext>
            </a:extLst>
          </p:cNvPr>
          <p:cNvSpPr txBox="1"/>
          <p:nvPr/>
        </p:nvSpPr>
        <p:spPr>
          <a:xfrm>
            <a:off x="519961" y="6345952"/>
            <a:ext cx="6299200" cy="784830"/>
          </a:xfrm>
          <a:prstGeom prst="rect">
            <a:avLst/>
          </a:prstGeom>
          <a:noFill/>
        </p:spPr>
        <p:txBody>
          <a:bodyPr wrap="square" rtlCol="0">
            <a:spAutoFit/>
          </a:bodyPr>
          <a:lstStyle/>
          <a:p>
            <a:r>
              <a:rPr lang="en-GB" sz="1500" dirty="0">
                <a:latin typeface="Georgia" panose="02040502050405020303" pitchFamily="18" charset="0"/>
              </a:rPr>
              <a:t>A practical look at why instinct alone isn’t enough</a:t>
            </a:r>
          </a:p>
          <a:p>
            <a:r>
              <a:rPr lang="en-GB" sz="1500">
                <a:latin typeface="Georgia" panose="02040502050405020303" pitchFamily="18" charset="0"/>
              </a:rPr>
              <a:t>and </a:t>
            </a:r>
            <a:r>
              <a:rPr lang="en-GB" sz="1500" dirty="0">
                <a:latin typeface="Georgia" panose="02040502050405020303" pitchFamily="18" charset="0"/>
              </a:rPr>
              <a:t>how a deeper understanding of behaviour leads </a:t>
            </a:r>
            <a:r>
              <a:rPr lang="en-GB" sz="1500">
                <a:latin typeface="Georgia" panose="02040502050405020303" pitchFamily="18" charset="0"/>
              </a:rPr>
              <a:t>to </a:t>
            </a:r>
          </a:p>
          <a:p>
            <a:r>
              <a:rPr lang="en-GB" sz="1500">
                <a:latin typeface="Georgia" panose="02040502050405020303" pitchFamily="18" charset="0"/>
              </a:rPr>
              <a:t>better </a:t>
            </a:r>
            <a:r>
              <a:rPr lang="en-GB" sz="1500" dirty="0">
                <a:latin typeface="Georgia" panose="02040502050405020303" pitchFamily="18" charset="0"/>
              </a:rPr>
              <a:t>decisions and outcomes.</a:t>
            </a:r>
            <a:endParaRPr lang="en-US" sz="1500" dirty="0">
              <a:solidFill>
                <a:srgbClr val="252B3C"/>
              </a:solidFill>
              <a:latin typeface="Georgia" panose="02040502050405020303" pitchFamily="18" charset="0"/>
              <a:cs typeface="Georgia Pro Cond Light" panose="020F0302020204030204" pitchFamily="34" charset="0"/>
            </a:endParaRPr>
          </a:p>
        </p:txBody>
      </p:sp>
      <p:pic>
        <p:nvPicPr>
          <p:cNvPr id="6146" name="Picture 2" descr="Behaviour leadership is a choice.">
            <a:extLst>
              <a:ext uri="{FF2B5EF4-FFF2-40B4-BE49-F238E27FC236}">
                <a16:creationId xmlns:a16="http://schemas.microsoft.com/office/drawing/2014/main" id="{FE818C53-7600-6349-831C-60327D0CDE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3801"/>
            <a:ext cx="6858000" cy="385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81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2BFFC0-F824-0D4A-AA64-52002CEBC5D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17928" y="6669581"/>
            <a:ext cx="6858000" cy="3308134"/>
          </a:xfrm>
          <a:prstGeom prst="rect">
            <a:avLst/>
          </a:prstGeom>
        </p:spPr>
      </p:pic>
      <p:sp>
        <p:nvSpPr>
          <p:cNvPr id="15" name="Text Box 1">
            <a:extLst>
              <a:ext uri="{FF2B5EF4-FFF2-40B4-BE49-F238E27FC236}">
                <a16:creationId xmlns:a16="http://schemas.microsoft.com/office/drawing/2014/main" id="{B9DE6FBC-8BE5-CA45-912C-4E31D3E23BEC}"/>
              </a:ext>
            </a:extLst>
          </p:cNvPr>
          <p:cNvSpPr txBox="1"/>
          <p:nvPr/>
        </p:nvSpPr>
        <p:spPr>
          <a:xfrm>
            <a:off x="287867" y="523029"/>
            <a:ext cx="6366933" cy="826380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l" fontAlgn="auto"/>
            <a:r>
              <a:rPr lang="en-GB" sz="1200" b="0" i="0" dirty="0">
                <a:effectLst/>
                <a:latin typeface="Georgia" panose="02040502050405020303" pitchFamily="18" charset="0"/>
              </a:rPr>
              <a:t>Many experienced teachers can recall an early moment in their careers when they realised they had a natural ability to “deal with” behaviour.</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Perhaps it was the pupil others found difficult who responded to a calm conversation. Perhaps it was the class that settled more quickly when routines were clear and expectations fair. Perhaps it was the gradual discovery that strong relationships, consistent boundaries and good teaching could transform the emotional climate of a room.</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Over time, these successes often lead to pastoral responsibility, behaviour leadership and eventually system influence.</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Yet there is an important leadership question that is rarely explored:</a:t>
            </a:r>
          </a:p>
          <a:p>
            <a:pPr algn="l" fontAlgn="auto"/>
            <a:endParaRPr lang="en-GB" sz="1200" b="0" i="0" dirty="0">
              <a:effectLst/>
              <a:latin typeface="Georgia" panose="02040502050405020303" pitchFamily="18" charset="0"/>
            </a:endParaRPr>
          </a:p>
          <a:p>
            <a:pPr algn="l" fontAlgn="auto"/>
            <a:r>
              <a:rPr lang="en-GB" sz="1200" b="1" i="0" dirty="0">
                <a:effectLst/>
                <a:latin typeface="Georgia" panose="02040502050405020303" pitchFamily="18" charset="0"/>
              </a:rPr>
              <a:t>How reliable is intuition as a foundation for behaviour practice at scale?</a:t>
            </a:r>
            <a:endParaRPr lang="en-GB" sz="1200" b="0" i="0" dirty="0">
              <a:effectLst/>
              <a:latin typeface="Georgia" panose="02040502050405020303" pitchFamily="18" charset="0"/>
            </a:endParaRPr>
          </a:p>
          <a:p>
            <a:pPr algn="l" fontAlgn="auto"/>
            <a:endParaRPr lang="en-GB" sz="1200" b="1" i="0" dirty="0">
              <a:effectLst/>
              <a:latin typeface="Georgia" panose="02040502050405020303" pitchFamily="18" charset="0"/>
            </a:endParaRPr>
          </a:p>
          <a:p>
            <a:pPr algn="l" fontAlgn="auto"/>
            <a:endParaRPr lang="en-GB" sz="1200" b="1" dirty="0">
              <a:latin typeface="Georgia" panose="02040502050405020303" pitchFamily="18" charset="0"/>
            </a:endParaRPr>
          </a:p>
          <a:p>
            <a:pPr algn="l" fontAlgn="auto"/>
            <a:endParaRPr lang="en-GB" sz="1200" b="1" i="0" dirty="0">
              <a:effectLst/>
              <a:latin typeface="Georgia" panose="02040502050405020303" pitchFamily="18" charset="0"/>
            </a:endParaRPr>
          </a:p>
          <a:p>
            <a:pPr algn="l" fontAlgn="auto"/>
            <a:r>
              <a:rPr lang="en-GB" sz="1500" b="1" i="0" dirty="0">
                <a:effectLst/>
                <a:latin typeface="Georgia" panose="02040502050405020303" pitchFamily="18" charset="0"/>
              </a:rPr>
              <a:t>The formation of behavioural intuition</a:t>
            </a:r>
          </a:p>
          <a:p>
            <a:pPr algn="l" fontAlgn="auto"/>
            <a:endParaRPr lang="en-GB" sz="1200" b="1" i="0" dirty="0">
              <a:effectLst/>
              <a:latin typeface="Georgia" panose="02040502050405020303" pitchFamily="18" charset="0"/>
            </a:endParaRPr>
          </a:p>
          <a:p>
            <a:pPr algn="l" fontAlgn="auto"/>
            <a:r>
              <a:rPr lang="en-GB" sz="1200" b="0" i="0" dirty="0">
                <a:effectLst/>
                <a:latin typeface="Georgia" panose="02040502050405020303" pitchFamily="18" charset="0"/>
              </a:rPr>
              <a:t>Behavioural confidence rarely emerges in isolation.</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It is usually built through a combination of:</a:t>
            </a:r>
          </a:p>
          <a:p>
            <a:pPr algn="l" fontAlgn="auto"/>
            <a:endParaRPr lang="en-GB" sz="1200" b="0" i="0" dirty="0">
              <a:effectLst/>
              <a:latin typeface="Georgia" panose="02040502050405020303" pitchFamily="18" charset="0"/>
            </a:endParaRPr>
          </a:p>
          <a:p>
            <a:pPr marL="628650" lvl="1" indent="-171450">
              <a:buFont typeface="Arial" panose="020B0604020202020204" pitchFamily="34" charset="0"/>
              <a:buChar char="•"/>
            </a:pPr>
            <a:r>
              <a:rPr lang="en-GB" sz="1200" dirty="0">
                <a:effectLst/>
                <a:latin typeface="Georgia" panose="02040502050405020303" pitchFamily="18" charset="0"/>
              </a:rPr>
              <a:t>relational skill</a:t>
            </a:r>
          </a:p>
          <a:p>
            <a:pPr marL="628650" lvl="1" indent="-171450">
              <a:buFont typeface="Arial" panose="020B0604020202020204" pitchFamily="34" charset="0"/>
              <a:buChar char="•"/>
            </a:pPr>
            <a:r>
              <a:rPr lang="en-GB" sz="1200" dirty="0">
                <a:effectLst/>
                <a:latin typeface="Georgia" panose="02040502050405020303" pitchFamily="18" charset="0"/>
              </a:rPr>
              <a:t>credibility as a classroom practitioner</a:t>
            </a:r>
          </a:p>
          <a:p>
            <a:pPr marL="628650" lvl="1" indent="-171450">
              <a:buFont typeface="Arial" panose="020B0604020202020204" pitchFamily="34" charset="0"/>
              <a:buChar char="•"/>
            </a:pPr>
            <a:r>
              <a:rPr lang="en-GB" sz="1200" dirty="0">
                <a:effectLst/>
                <a:latin typeface="Georgia" panose="02040502050405020303" pitchFamily="18" charset="0"/>
              </a:rPr>
              <a:t>consistent use of rewards and consequences</a:t>
            </a:r>
          </a:p>
          <a:p>
            <a:pPr marL="628650" lvl="1" indent="-171450">
              <a:buFont typeface="Arial" panose="020B0604020202020204" pitchFamily="34" charset="0"/>
              <a:buChar char="•"/>
            </a:pPr>
            <a:r>
              <a:rPr lang="en-GB" sz="1200" dirty="0">
                <a:effectLst/>
                <a:latin typeface="Georgia" panose="02040502050405020303" pitchFamily="18" charset="0"/>
              </a:rPr>
              <a:t>growing authority within a school culture.</a:t>
            </a:r>
          </a:p>
          <a:p>
            <a:pPr fontAlgn="auto">
              <a:buFont typeface="Arial" panose="020B0604020202020204" pitchFamily="34" charset="0"/>
              <a:buChar char="•"/>
            </a:pPr>
            <a:endParaRPr lang="en-GB" sz="1200" dirty="0">
              <a:effectLst/>
              <a:latin typeface="Georgia" panose="02040502050405020303" pitchFamily="18" charset="0"/>
            </a:endParaRPr>
          </a:p>
          <a:p>
            <a:pPr algn="l" fontAlgn="auto"/>
            <a:r>
              <a:rPr lang="en-GB" sz="1200" b="0" i="0" dirty="0">
                <a:effectLst/>
                <a:latin typeface="Georgia" panose="02040502050405020303" pitchFamily="18" charset="0"/>
              </a:rPr>
              <a:t>Research into teacher efficacy suggests that early mastery experiences shape professional confidence and judgement. Studies linked to collective teacher efficacy (e.g. work synthesised by John Hattie) indicate that confidence in influencing outcomes becomes a powerful driver of practice.</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Similarly, classroom management research has long emphasised the role of relationships and clarity of expectations in establishing behavioural order (for example, the work of Bill Rogers and others).</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Through these experiences, many leaders develop a finely tuned sense of how to respond in complex behavioural situations.</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This intuitive expertise is valuable.</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But it is not without limitations.</a:t>
            </a:r>
          </a:p>
          <a:p>
            <a:pPr algn="l" fontAlgn="auto"/>
            <a:endParaRPr lang="en-GB" sz="1200" b="0" i="0" dirty="0">
              <a:effectLst/>
              <a:latin typeface="Georgia" panose="02040502050405020303" pitchFamily="18" charset="0"/>
            </a:endParaRPr>
          </a:p>
        </p:txBody>
      </p:sp>
      <p:sp>
        <p:nvSpPr>
          <p:cNvPr id="19" name="Horizontal Line 1">
            <a:extLst>
              <a:ext uri="{FF2B5EF4-FFF2-40B4-BE49-F238E27FC236}">
                <a16:creationId xmlns:a16="http://schemas.microsoft.com/office/drawing/2014/main" id="{A52F1F41-BEF5-F744-B7C1-7ACDBEFE74EA}"/>
              </a:ext>
            </a:extLst>
          </p:cNvPr>
          <p:cNvSpPr>
            <a:spLocks noRot="1" noChangeAspect="1" noEditPoints="1" noChangeArrowheads="1" noChangeShapeType="1" noTextEdit="1"/>
          </p:cNvSpPr>
          <p:nvPr/>
        </p:nvSpPr>
        <p:spPr bwMode="auto">
          <a:xfrm>
            <a:off x="647700" y="3407174"/>
            <a:ext cx="5562600" cy="4445"/>
          </a:xfrm>
          <a:prstGeom prst="rect">
            <a:avLst/>
          </a:prstGeom>
          <a:noFill/>
          <a:ln w="9525">
            <a:gradFill rotWithShape="0">
              <a:gsLst>
                <a:gs pos="0">
                  <a:srgbClr val="A0A0A0"/>
                </a:gs>
                <a:gs pos="100000">
                  <a:srgbClr val="E3E3E3"/>
                </a:gs>
              </a:gsLst>
              <a:lin ang="5400000"/>
            </a:gradFill>
            <a:miter lim="800000"/>
            <a:headEnd/>
            <a:tailEnd/>
          </a:ln>
        </p:spPr>
        <p:txBody>
          <a:bodyPr rot="0" vert="horz" wrap="square" lIns="91440" tIns="45720" rIns="91440" bIns="45720" anchor="t" anchorCtr="0" upright="1">
            <a:noAutofit/>
          </a:bodyPr>
          <a:lstStyle/>
          <a:p>
            <a:endParaRPr lang="en-GB"/>
          </a:p>
        </p:txBody>
      </p:sp>
    </p:spTree>
    <p:extLst>
      <p:ext uri="{BB962C8B-B14F-4D97-AF65-F5344CB8AC3E}">
        <p14:creationId xmlns:p14="http://schemas.microsoft.com/office/powerpoint/2010/main" val="372348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0DC94EB-1805-4B4B-922C-39E217E1D7F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0" y="6597866"/>
            <a:ext cx="6858000" cy="3308134"/>
          </a:xfrm>
          <a:prstGeom prst="rect">
            <a:avLst/>
          </a:prstGeom>
        </p:spPr>
      </p:pic>
      <p:sp>
        <p:nvSpPr>
          <p:cNvPr id="28" name="Text Box 12">
            <a:extLst>
              <a:ext uri="{FF2B5EF4-FFF2-40B4-BE49-F238E27FC236}">
                <a16:creationId xmlns:a16="http://schemas.microsoft.com/office/drawing/2014/main" id="{5266D659-D358-DC4A-9F29-71B25A1E8ECA}"/>
              </a:ext>
            </a:extLst>
          </p:cNvPr>
          <p:cNvSpPr txBox="1"/>
          <p:nvPr/>
        </p:nvSpPr>
        <p:spPr>
          <a:xfrm>
            <a:off x="355600" y="300990"/>
            <a:ext cx="6146800" cy="941796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l" fontAlgn="auto"/>
            <a:r>
              <a:rPr lang="en-GB" sz="1500" b="1" i="0" dirty="0">
                <a:effectLst/>
                <a:latin typeface="Georgia" panose="02040502050405020303" pitchFamily="18" charset="0"/>
              </a:rPr>
              <a:t>The variability of human judgement</a:t>
            </a:r>
          </a:p>
          <a:p>
            <a:pPr algn="l" fontAlgn="auto"/>
            <a:endParaRPr lang="en-GB" sz="1200" b="1" i="0" dirty="0">
              <a:effectLst/>
              <a:latin typeface="Georgia" panose="02040502050405020303" pitchFamily="18" charset="0"/>
            </a:endParaRPr>
          </a:p>
          <a:p>
            <a:pPr algn="l" fontAlgn="auto"/>
            <a:r>
              <a:rPr lang="en-GB" sz="1200" b="0" i="0" dirty="0">
                <a:effectLst/>
                <a:latin typeface="Georgia" panose="02040502050405020303" pitchFamily="18" charset="0"/>
              </a:rPr>
              <a:t>Insights from cognitive psychology suggest that professional judgement is always shaped by contextual factors.</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Research associated with Daniel Kahneman and behavioural decision science highlights how factors such as:</a:t>
            </a:r>
          </a:p>
          <a:p>
            <a:pPr algn="l" fontAlgn="auto"/>
            <a:endParaRPr lang="en-GB" sz="1200" b="0" i="0" dirty="0">
              <a:effectLst/>
              <a:latin typeface="Georgia" panose="02040502050405020303" pitchFamily="18" charset="0"/>
            </a:endParaRPr>
          </a:p>
          <a:p>
            <a:pPr marL="628650" lvl="1" indent="-171450">
              <a:buFont typeface="Arial" panose="020B0604020202020204" pitchFamily="34" charset="0"/>
              <a:buChar char="•"/>
            </a:pPr>
            <a:r>
              <a:rPr lang="en-GB" sz="1200" dirty="0">
                <a:effectLst/>
                <a:latin typeface="Georgia" panose="02040502050405020303" pitchFamily="18" charset="0"/>
              </a:rPr>
              <a:t>cognitive load</a:t>
            </a:r>
          </a:p>
          <a:p>
            <a:pPr marL="628650" lvl="1" indent="-171450">
              <a:buFont typeface="Arial" panose="020B0604020202020204" pitchFamily="34" charset="0"/>
              <a:buChar char="•"/>
            </a:pPr>
            <a:r>
              <a:rPr lang="en-GB" sz="1200" dirty="0">
                <a:effectLst/>
                <a:latin typeface="Georgia" panose="02040502050405020303" pitchFamily="18" charset="0"/>
              </a:rPr>
              <a:t>emotional state</a:t>
            </a:r>
          </a:p>
          <a:p>
            <a:pPr marL="628650" lvl="1" indent="-171450">
              <a:buFont typeface="Arial" panose="020B0604020202020204" pitchFamily="34" charset="0"/>
              <a:buChar char="•"/>
            </a:pPr>
            <a:r>
              <a:rPr lang="en-GB" sz="1200" dirty="0">
                <a:effectLst/>
                <a:latin typeface="Georgia" panose="02040502050405020303" pitchFamily="18" charset="0"/>
              </a:rPr>
              <a:t>time pressure</a:t>
            </a:r>
          </a:p>
          <a:p>
            <a:pPr marL="628650" lvl="1" indent="-171450">
              <a:buFont typeface="Arial" panose="020B0604020202020204" pitchFamily="34" charset="0"/>
              <a:buChar char="•"/>
            </a:pPr>
            <a:r>
              <a:rPr lang="en-GB" sz="1200" dirty="0">
                <a:effectLst/>
                <a:latin typeface="Georgia" panose="02040502050405020303" pitchFamily="18" charset="0"/>
              </a:rPr>
              <a:t>prior experience</a:t>
            </a:r>
          </a:p>
          <a:p>
            <a:pPr marL="628650" lvl="1" indent="-171450">
              <a:buFont typeface="Arial" panose="020B0604020202020204" pitchFamily="34" charset="0"/>
              <a:buChar char="•"/>
            </a:pPr>
            <a:r>
              <a:rPr lang="en-GB" sz="1200" dirty="0">
                <a:effectLst/>
                <a:latin typeface="Georgia" panose="02040502050405020303" pitchFamily="18" charset="0"/>
              </a:rPr>
              <a:t>perceived threat</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can influence decision-making.</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In behaviour leadership contexts, this means that responses to pupils are not determined solely by policy or skill.</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They are also influenced by:</a:t>
            </a:r>
          </a:p>
          <a:p>
            <a:pPr algn="l" fontAlgn="auto"/>
            <a:endParaRPr lang="en-GB" sz="1200" b="0" i="0" dirty="0">
              <a:effectLst/>
              <a:latin typeface="Georgia" panose="02040502050405020303" pitchFamily="18" charset="0"/>
            </a:endParaRPr>
          </a:p>
          <a:p>
            <a:pPr marL="628650" lvl="1" indent="-171450">
              <a:buFont typeface="Arial" panose="020B0604020202020204" pitchFamily="34" charset="0"/>
              <a:buChar char="•"/>
            </a:pPr>
            <a:r>
              <a:rPr lang="en-GB" sz="1200" dirty="0">
                <a:effectLst/>
                <a:latin typeface="Georgia" panose="02040502050405020303" pitchFamily="18" charset="0"/>
              </a:rPr>
              <a:t>the leader’s current stress levels</a:t>
            </a:r>
          </a:p>
          <a:p>
            <a:pPr marL="628650" lvl="1" indent="-171450">
              <a:buFont typeface="Arial" panose="020B0604020202020204" pitchFamily="34" charset="0"/>
              <a:buChar char="•"/>
            </a:pPr>
            <a:r>
              <a:rPr lang="en-GB" sz="1200" dirty="0">
                <a:effectLst/>
                <a:latin typeface="Georgia" panose="02040502050405020303" pitchFamily="18" charset="0"/>
              </a:rPr>
              <a:t>recent interactions with colleagues</a:t>
            </a:r>
          </a:p>
          <a:p>
            <a:pPr marL="628650" lvl="1" indent="-171450">
              <a:buFont typeface="Arial" panose="020B0604020202020204" pitchFamily="34" charset="0"/>
              <a:buChar char="•"/>
            </a:pPr>
            <a:r>
              <a:rPr lang="en-GB" sz="1200" dirty="0">
                <a:effectLst/>
                <a:latin typeface="Georgia" panose="02040502050405020303" pitchFamily="18" charset="0"/>
              </a:rPr>
              <a:t>organisational climate</a:t>
            </a:r>
          </a:p>
          <a:p>
            <a:pPr marL="628650" lvl="1" indent="-171450">
              <a:buFont typeface="Arial" panose="020B0604020202020204" pitchFamily="34" charset="0"/>
              <a:buChar char="•"/>
            </a:pPr>
            <a:r>
              <a:rPr lang="en-GB" sz="1200" dirty="0">
                <a:effectLst/>
                <a:latin typeface="Georgia" panose="02040502050405020303" pitchFamily="18" charset="0"/>
              </a:rPr>
              <a:t>confidence in senior support</a:t>
            </a:r>
          </a:p>
          <a:p>
            <a:pPr marL="628650" lvl="1" indent="-171450">
              <a:buFont typeface="Arial" panose="020B0604020202020204" pitchFamily="34" charset="0"/>
              <a:buChar char="•"/>
            </a:pPr>
            <a:r>
              <a:rPr lang="en-GB" sz="1200" dirty="0">
                <a:effectLst/>
                <a:latin typeface="Georgia" panose="02040502050405020303" pitchFamily="18" charset="0"/>
              </a:rPr>
              <a:t>cumulative fatigue across a term.</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Two equally skilled practitioners may respond very differently to the same behaviour on different days.</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Intuition, therefore, is not a fixed professional resource. It is a dynamic state.</a:t>
            </a:r>
          </a:p>
          <a:p>
            <a:pPr algn="l" fontAlgn="auto"/>
            <a:endParaRPr lang="en-GB" sz="1200" dirty="0">
              <a:latin typeface="Georgia" panose="02040502050405020303" pitchFamily="18" charset="0"/>
            </a:endParaRPr>
          </a:p>
          <a:p>
            <a:pPr algn="l" fontAlgn="auto"/>
            <a:endParaRPr lang="en-GB" sz="1200" b="0" i="0" dirty="0">
              <a:effectLst/>
              <a:latin typeface="Georgia" panose="02040502050405020303" pitchFamily="18" charset="0"/>
            </a:endParaRPr>
          </a:p>
          <a:p>
            <a:pPr algn="l" fontAlgn="auto"/>
            <a:r>
              <a:rPr lang="en-GB" sz="1500" b="1" i="0" dirty="0">
                <a:effectLst/>
                <a:latin typeface="Georgia" panose="02040502050405020303" pitchFamily="18" charset="0"/>
              </a:rPr>
              <a:t>The limits of intuition at system level</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Individual expertise can transform classrooms. But education systems require </a:t>
            </a:r>
            <a:r>
              <a:rPr lang="en-GB" sz="1200" b="1" i="0" dirty="0">
                <a:effectLst/>
                <a:latin typeface="Georgia" panose="02040502050405020303" pitchFamily="18" charset="0"/>
              </a:rPr>
              <a:t>shared understanding</a:t>
            </a:r>
            <a:r>
              <a:rPr lang="en-GB" sz="1200" b="0" i="0" dirty="0">
                <a:effectLst/>
                <a:latin typeface="Georgia" panose="02040502050405020303" pitchFamily="18" charset="0"/>
              </a:rPr>
              <a:t>.</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Consistent behaviour policies help reduce variance in response. They establish common expectations and create procedural fairness.</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Yet policy alone does not address:</a:t>
            </a:r>
          </a:p>
          <a:p>
            <a:pPr algn="l" fontAlgn="auto"/>
            <a:endParaRPr lang="en-GB" sz="1200" b="0" i="0" dirty="0">
              <a:effectLst/>
              <a:latin typeface="Georgia" panose="02040502050405020303" pitchFamily="18" charset="0"/>
            </a:endParaRPr>
          </a:p>
          <a:p>
            <a:pPr marL="628650" lvl="1" indent="-171450">
              <a:buFont typeface="Arial" panose="020B0604020202020204" pitchFamily="34" charset="0"/>
              <a:buChar char="•"/>
            </a:pPr>
            <a:r>
              <a:rPr lang="en-GB" sz="1200" dirty="0">
                <a:effectLst/>
                <a:latin typeface="Georgia" panose="02040502050405020303" pitchFamily="18" charset="0"/>
              </a:rPr>
              <a:t>how behaviour is interpreted</a:t>
            </a:r>
          </a:p>
          <a:p>
            <a:pPr marL="628650" lvl="1" indent="-171450">
              <a:buFont typeface="Arial" panose="020B0604020202020204" pitchFamily="34" charset="0"/>
              <a:buChar char="•"/>
            </a:pPr>
            <a:r>
              <a:rPr lang="en-GB" sz="1200" dirty="0">
                <a:effectLst/>
                <a:latin typeface="Georgia" panose="02040502050405020303" pitchFamily="18" charset="0"/>
              </a:rPr>
              <a:t>how interventions are prioritised</a:t>
            </a:r>
          </a:p>
          <a:p>
            <a:pPr marL="628650" lvl="1" indent="-171450">
              <a:buFont typeface="Arial" panose="020B0604020202020204" pitchFamily="34" charset="0"/>
              <a:buChar char="•"/>
            </a:pPr>
            <a:r>
              <a:rPr lang="en-GB" sz="1200" dirty="0">
                <a:effectLst/>
                <a:latin typeface="Georgia" panose="02040502050405020303" pitchFamily="18" charset="0"/>
              </a:rPr>
              <a:t>how emotional labour is managed</a:t>
            </a:r>
          </a:p>
          <a:p>
            <a:pPr marL="628650" lvl="1" indent="-171450">
              <a:buFont typeface="Arial" panose="020B0604020202020204" pitchFamily="34" charset="0"/>
              <a:buChar char="•"/>
            </a:pPr>
            <a:r>
              <a:rPr lang="en-GB" sz="1200" dirty="0">
                <a:effectLst/>
                <a:latin typeface="Georgia" panose="02040502050405020303" pitchFamily="18" charset="0"/>
              </a:rPr>
              <a:t>how early signals of disengagement are understood.</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This creates a paradox.</a:t>
            </a:r>
          </a:p>
          <a:p>
            <a:pPr algn="l" fontAlgn="auto"/>
            <a:endParaRPr lang="en-GB" sz="1200" b="0" i="0" dirty="0">
              <a:effectLst/>
              <a:latin typeface="Georgia" panose="02040502050405020303" pitchFamily="18" charset="0"/>
            </a:endParaRPr>
          </a:p>
        </p:txBody>
      </p:sp>
    </p:spTree>
    <p:extLst>
      <p:ext uri="{BB962C8B-B14F-4D97-AF65-F5344CB8AC3E}">
        <p14:creationId xmlns:p14="http://schemas.microsoft.com/office/powerpoint/2010/main" val="36630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8D0799-AB86-874F-936B-9ADDA4414DD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0" y="6597866"/>
            <a:ext cx="6858000" cy="3308134"/>
          </a:xfrm>
          <a:prstGeom prst="rect">
            <a:avLst/>
          </a:prstGeom>
        </p:spPr>
      </p:pic>
      <p:sp>
        <p:nvSpPr>
          <p:cNvPr id="25" name="Text Box 14">
            <a:extLst>
              <a:ext uri="{FF2B5EF4-FFF2-40B4-BE49-F238E27FC236}">
                <a16:creationId xmlns:a16="http://schemas.microsoft.com/office/drawing/2014/main" id="{AF6D324E-2AF1-E64D-9C12-116DBA9BFE38}"/>
              </a:ext>
            </a:extLst>
          </p:cNvPr>
          <p:cNvSpPr txBox="1"/>
          <p:nvPr/>
        </p:nvSpPr>
        <p:spPr>
          <a:xfrm>
            <a:off x="355599" y="405601"/>
            <a:ext cx="6146801" cy="886396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l" fontAlgn="auto"/>
            <a:r>
              <a:rPr lang="en-GB" sz="1200" b="0" i="0" dirty="0">
                <a:effectLst/>
                <a:latin typeface="Georgia" panose="02040502050405020303" pitchFamily="18" charset="0"/>
              </a:rPr>
              <a:t>Schools may achieve procedural consistency while still experiencing wide variation in </a:t>
            </a:r>
            <a:r>
              <a:rPr lang="en-GB" sz="1200" b="1" i="0" dirty="0">
                <a:effectLst/>
                <a:latin typeface="Georgia" panose="02040502050405020303" pitchFamily="18" charset="0"/>
              </a:rPr>
              <a:t>professional interpretation of behaviour.</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Leadership research on organisational coherence suggests that shared language and shared mental models are essential for system improvement. Without them, practice remains dependent on the intuitive judgement of individuals.</a:t>
            </a:r>
          </a:p>
          <a:p>
            <a:pPr algn="l" fontAlgn="auto"/>
            <a:endParaRPr lang="en-GB" sz="1200" dirty="0">
              <a:latin typeface="Georgia" panose="02040502050405020303" pitchFamily="18" charset="0"/>
            </a:endParaRPr>
          </a:p>
          <a:p>
            <a:pPr algn="l" fontAlgn="auto"/>
            <a:endParaRPr lang="en-GB" sz="1200" b="0" i="0" dirty="0">
              <a:effectLst/>
              <a:latin typeface="Georgia" panose="02040502050405020303" pitchFamily="18" charset="0"/>
            </a:endParaRPr>
          </a:p>
          <a:p>
            <a:pPr algn="l" fontAlgn="auto"/>
            <a:r>
              <a:rPr lang="en-GB" sz="1500" b="1" i="0" dirty="0">
                <a:effectLst/>
                <a:latin typeface="Georgia" panose="02040502050405020303" pitchFamily="18" charset="0"/>
              </a:rPr>
              <a:t>Behaviour as communication</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Motivational research offers an alternative lens.</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The work of Edward Deci and Richard Ryan, for example, highlights the importance of competence, autonomy and relatedness in shaping engagement.</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Similarly, research on self-efficacy (e.g. Albert Bandura) suggests that learners’ beliefs about their capability strongly influence persistence and effort.</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From this perspective, behaviour can be understood not simply as compliance or non-compliance, but as a signal of underlying motivational states.</a:t>
            </a:r>
          </a:p>
          <a:p>
            <a:pPr algn="l" fontAlgn="auto"/>
            <a:endParaRPr lang="en-GB" sz="1200" b="0" i="0" dirty="0">
              <a:effectLst/>
              <a:latin typeface="Georgia" panose="02040502050405020303" pitchFamily="18" charset="0"/>
            </a:endParaRPr>
          </a:p>
          <a:p>
            <a:pPr marL="628650" lvl="1" indent="-171450">
              <a:buFont typeface="Arial" panose="020B0604020202020204" pitchFamily="34" charset="0"/>
              <a:buChar char="•"/>
            </a:pPr>
            <a:r>
              <a:rPr lang="en-GB" sz="1200" dirty="0">
                <a:effectLst/>
                <a:latin typeface="Georgia" panose="02040502050405020303" pitchFamily="18" charset="0"/>
              </a:rPr>
              <a:t>Avoidance may reflect fear of failure.</a:t>
            </a:r>
          </a:p>
          <a:p>
            <a:pPr marL="628650" lvl="1" indent="-171450">
              <a:buFont typeface="Arial" panose="020B0604020202020204" pitchFamily="34" charset="0"/>
              <a:buChar char="•"/>
            </a:pPr>
            <a:r>
              <a:rPr lang="en-GB" sz="1200" dirty="0">
                <a:effectLst/>
                <a:latin typeface="Georgia" panose="02040502050405020303" pitchFamily="18" charset="0"/>
              </a:rPr>
              <a:t>Disengagement may signal declining self-belief.</a:t>
            </a:r>
          </a:p>
          <a:p>
            <a:pPr marL="628650" lvl="1" indent="-171450">
              <a:buFont typeface="Arial" panose="020B0604020202020204" pitchFamily="34" charset="0"/>
              <a:buChar char="•"/>
            </a:pPr>
            <a:r>
              <a:rPr lang="en-GB" sz="1200" dirty="0">
                <a:effectLst/>
                <a:latin typeface="Georgia" panose="02040502050405020303" pitchFamily="18" charset="0"/>
              </a:rPr>
              <a:t>Frustration may indicate cognitive overload or perceived threat to identity.</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Understanding these drivers requires more than intuition. It requires systematic diagnostic insight.</a:t>
            </a:r>
          </a:p>
          <a:p>
            <a:pPr algn="l" fontAlgn="auto"/>
            <a:endParaRPr lang="en-GB" sz="1200" dirty="0">
              <a:latin typeface="Georgia" panose="02040502050405020303" pitchFamily="18" charset="0"/>
            </a:endParaRPr>
          </a:p>
          <a:p>
            <a:pPr algn="l" fontAlgn="auto"/>
            <a:endParaRPr lang="en-GB" sz="1200" b="0" i="0" dirty="0">
              <a:effectLst/>
              <a:latin typeface="Georgia" panose="02040502050405020303" pitchFamily="18" charset="0"/>
            </a:endParaRPr>
          </a:p>
          <a:p>
            <a:pPr algn="l" fontAlgn="auto"/>
            <a:r>
              <a:rPr lang="en-GB" sz="1500" b="1" i="0" dirty="0">
                <a:effectLst/>
                <a:latin typeface="Georgia" panose="02040502050405020303" pitchFamily="18" charset="0"/>
              </a:rPr>
              <a:t>Towards shared behavioural intelligence</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If schools are to move beyond reactive responses to behaviour, leadership practice may need to evolve in three ways:</a:t>
            </a:r>
          </a:p>
          <a:p>
            <a:pPr algn="l" fontAlgn="auto"/>
            <a:endParaRPr lang="en-GB" sz="1200" b="0" i="0" dirty="0">
              <a:effectLst/>
              <a:latin typeface="Georgia" panose="02040502050405020303" pitchFamily="18" charset="0"/>
            </a:endParaRPr>
          </a:p>
          <a:p>
            <a:pPr fontAlgn="auto">
              <a:buFont typeface="+mj-lt"/>
              <a:buAutoNum type="arabicPeriod"/>
            </a:pPr>
            <a:r>
              <a:rPr lang="en-GB" sz="1200" b="1" dirty="0">
                <a:effectLst/>
                <a:latin typeface="Georgia" panose="02040502050405020303" pitchFamily="18" charset="0"/>
              </a:rPr>
              <a:t>From individual instinct to shared interpretation</a:t>
            </a:r>
            <a:r>
              <a:rPr lang="en-GB" sz="1200" dirty="0">
                <a:effectLst/>
                <a:latin typeface="Georgia" panose="02040502050405020303" pitchFamily="18" charset="0"/>
              </a:rPr>
              <a:t> Behaviour understanding becomes part of professional dialogue rather than personal expertise.</a:t>
            </a:r>
          </a:p>
          <a:p>
            <a:pPr fontAlgn="auto">
              <a:buFont typeface="+mj-lt"/>
              <a:buAutoNum type="arabicPeriod"/>
            </a:pPr>
            <a:endParaRPr lang="en-GB" sz="1200" dirty="0">
              <a:effectLst/>
              <a:latin typeface="Georgia" panose="02040502050405020303" pitchFamily="18" charset="0"/>
            </a:endParaRPr>
          </a:p>
          <a:p>
            <a:pPr fontAlgn="auto">
              <a:buFont typeface="+mj-lt"/>
              <a:buAutoNum type="arabicPeriod"/>
            </a:pPr>
            <a:r>
              <a:rPr lang="en-GB" sz="1200" b="1" dirty="0">
                <a:effectLst/>
                <a:latin typeface="Georgia" panose="02040502050405020303" pitchFamily="18" charset="0"/>
              </a:rPr>
              <a:t>From policy compliance to motivational clarity</a:t>
            </a:r>
            <a:r>
              <a:rPr lang="en-GB" sz="1200" dirty="0">
                <a:effectLst/>
                <a:latin typeface="Georgia" panose="02040502050405020303" pitchFamily="18" charset="0"/>
              </a:rPr>
              <a:t> Systems focus not only on rules but on engagement drivers.</a:t>
            </a:r>
          </a:p>
          <a:p>
            <a:pPr fontAlgn="auto">
              <a:buFont typeface="+mj-lt"/>
              <a:buAutoNum type="arabicPeriod"/>
            </a:pPr>
            <a:endParaRPr lang="en-GB" sz="1200" dirty="0">
              <a:effectLst/>
              <a:latin typeface="Georgia" panose="02040502050405020303" pitchFamily="18" charset="0"/>
            </a:endParaRPr>
          </a:p>
          <a:p>
            <a:pPr fontAlgn="auto">
              <a:buFont typeface="+mj-lt"/>
              <a:buAutoNum type="arabicPeriod"/>
            </a:pPr>
            <a:r>
              <a:rPr lang="en-GB" sz="1200" b="1" dirty="0">
                <a:effectLst/>
                <a:latin typeface="Georgia" panose="02040502050405020303" pitchFamily="18" charset="0"/>
              </a:rPr>
              <a:t>From emotional labour to informed intervention</a:t>
            </a:r>
            <a:r>
              <a:rPr lang="en-GB" sz="1200" dirty="0">
                <a:effectLst/>
                <a:latin typeface="Georgia" panose="02040502050405020303" pitchFamily="18" charset="0"/>
              </a:rPr>
              <a:t> Leaders support staff by reducing uncertainty about why behaviour patterns form.</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This does not diminish the importance of relationships or consistent expectations. Rather, it strengthens them by providing clearer understanding.</a:t>
            </a:r>
          </a:p>
          <a:p>
            <a:pPr algn="l" fontAlgn="auto"/>
            <a:endParaRPr lang="en-GB" sz="1200" b="0" i="0" dirty="0">
              <a:effectLst/>
              <a:latin typeface="Georgia" panose="02040502050405020303" pitchFamily="18" charset="0"/>
            </a:endParaRPr>
          </a:p>
          <a:p>
            <a:endParaRPr lang="en-GB" sz="12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501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1138FE-E688-AE45-A7BD-B7335086F91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0" y="6597866"/>
            <a:ext cx="6858000" cy="3308134"/>
          </a:xfrm>
          <a:prstGeom prst="rect">
            <a:avLst/>
          </a:prstGeom>
        </p:spPr>
      </p:pic>
      <p:sp>
        <p:nvSpPr>
          <p:cNvPr id="5" name="Text Box 18">
            <a:extLst>
              <a:ext uri="{FF2B5EF4-FFF2-40B4-BE49-F238E27FC236}">
                <a16:creationId xmlns:a16="http://schemas.microsoft.com/office/drawing/2014/main" id="{E707CCD5-9A43-7845-9436-910B0CA1D4F1}"/>
              </a:ext>
            </a:extLst>
          </p:cNvPr>
          <p:cNvSpPr txBox="1"/>
          <p:nvPr/>
        </p:nvSpPr>
        <p:spPr>
          <a:xfrm>
            <a:off x="263101" y="252519"/>
            <a:ext cx="6331798" cy="37240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l" fontAlgn="auto"/>
            <a:r>
              <a:rPr lang="en-GB" sz="1600" b="1" i="0" dirty="0">
                <a:effectLst/>
                <a:latin typeface="Georgia" panose="02040502050405020303" pitchFamily="18" charset="0"/>
              </a:rPr>
              <a:t>A leadership opportunity</a:t>
            </a:r>
          </a:p>
          <a:p>
            <a:pPr algn="l" fontAlgn="auto"/>
            <a:endParaRPr lang="en-GB" sz="1600" b="1" i="0" dirty="0">
              <a:effectLst/>
              <a:latin typeface="Georgia" panose="02040502050405020303" pitchFamily="18" charset="0"/>
            </a:endParaRPr>
          </a:p>
          <a:p>
            <a:pPr algn="l" fontAlgn="auto"/>
            <a:r>
              <a:rPr lang="en-GB" sz="1200" b="0" i="0" dirty="0">
                <a:effectLst/>
                <a:latin typeface="Georgia" panose="02040502050405020303" pitchFamily="18" charset="0"/>
              </a:rPr>
              <a:t>Behaviour leadership has historically relied on the skill and presence of influential individuals.</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The next phase may involve developing </a:t>
            </a:r>
            <a:r>
              <a:rPr lang="en-GB" sz="1200" b="1" i="0" dirty="0">
                <a:effectLst/>
                <a:latin typeface="Georgia" panose="02040502050405020303" pitchFamily="18" charset="0"/>
              </a:rPr>
              <a:t>collective behavioural intelligence</a:t>
            </a:r>
            <a:r>
              <a:rPr lang="en-GB" sz="1200" b="0" i="0" dirty="0">
                <a:effectLst/>
                <a:latin typeface="Georgia" panose="02040502050405020303" pitchFamily="18" charset="0"/>
              </a:rPr>
              <a:t> across organisations.</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When staff teams share precise language about engagement drivers, responses can become:</a:t>
            </a:r>
          </a:p>
          <a:p>
            <a:pPr algn="l" fontAlgn="auto"/>
            <a:endParaRPr lang="en-GB" sz="1200" b="0" i="0" dirty="0">
              <a:effectLst/>
              <a:latin typeface="Georgia" panose="02040502050405020303" pitchFamily="18" charset="0"/>
            </a:endParaRPr>
          </a:p>
          <a:p>
            <a:pPr marL="628650" lvl="1" indent="-171450">
              <a:buFont typeface="Arial" panose="020B0604020202020204" pitchFamily="34" charset="0"/>
              <a:buChar char="•"/>
            </a:pPr>
            <a:r>
              <a:rPr lang="en-GB" sz="1200" dirty="0">
                <a:effectLst/>
                <a:latin typeface="Georgia" panose="02040502050405020303" pitchFamily="18" charset="0"/>
              </a:rPr>
              <a:t>earlier</a:t>
            </a:r>
          </a:p>
          <a:p>
            <a:pPr marL="628650" lvl="1" indent="-171450">
              <a:buFont typeface="Arial" panose="020B0604020202020204" pitchFamily="34" charset="0"/>
              <a:buChar char="•"/>
            </a:pPr>
            <a:r>
              <a:rPr lang="en-GB" sz="1200" dirty="0">
                <a:effectLst/>
                <a:latin typeface="Georgia" panose="02040502050405020303" pitchFamily="18" charset="0"/>
              </a:rPr>
              <a:t>more consistent</a:t>
            </a:r>
          </a:p>
          <a:p>
            <a:pPr marL="628650" lvl="1" indent="-171450">
              <a:buFont typeface="Arial" panose="020B0604020202020204" pitchFamily="34" charset="0"/>
              <a:buChar char="•"/>
            </a:pPr>
            <a:r>
              <a:rPr lang="en-GB" sz="1200" dirty="0">
                <a:effectLst/>
                <a:latin typeface="Georgia" panose="02040502050405020303" pitchFamily="18" charset="0"/>
              </a:rPr>
              <a:t>less emotionally draining</a:t>
            </a:r>
          </a:p>
          <a:p>
            <a:pPr marL="628650" lvl="1" indent="-171450">
              <a:buFont typeface="Arial" panose="020B0604020202020204" pitchFamily="34" charset="0"/>
              <a:buChar char="•"/>
            </a:pPr>
            <a:r>
              <a:rPr lang="en-GB" sz="1200" dirty="0">
                <a:effectLst/>
                <a:latin typeface="Georgia" panose="02040502050405020303" pitchFamily="18" charset="0"/>
              </a:rPr>
              <a:t>more inclusive.</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Intuition will always have a role in education. But leadership at scale requires more than instinct.</a:t>
            </a:r>
          </a:p>
          <a:p>
            <a:pPr algn="l" fontAlgn="auto"/>
            <a:endParaRPr lang="en-GB" sz="1200" b="0" i="0" dirty="0">
              <a:effectLst/>
              <a:latin typeface="Georgia" panose="02040502050405020303" pitchFamily="18" charset="0"/>
            </a:endParaRPr>
          </a:p>
          <a:p>
            <a:pPr algn="l" fontAlgn="auto"/>
            <a:r>
              <a:rPr lang="en-GB" sz="1200" b="0" i="0" dirty="0">
                <a:effectLst/>
                <a:latin typeface="Georgia" panose="02040502050405020303" pitchFamily="18" charset="0"/>
              </a:rPr>
              <a:t>It requires the capacity to interpret behaviour with clarity, objectivity and shared purpose.</a:t>
            </a:r>
          </a:p>
        </p:txBody>
      </p:sp>
    </p:spTree>
    <p:extLst>
      <p:ext uri="{BB962C8B-B14F-4D97-AF65-F5344CB8AC3E}">
        <p14:creationId xmlns:p14="http://schemas.microsoft.com/office/powerpoint/2010/main" val="14808282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8296</TotalTime>
  <Words>866</Words>
  <Application>Microsoft Macintosh PowerPoint</Application>
  <PresentationFormat>A4 Paper (210x297 mm)</PresentationFormat>
  <Paragraphs>129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lyon</dc:creator>
  <cp:lastModifiedBy>ben lyon</cp:lastModifiedBy>
  <cp:revision>5</cp:revision>
  <cp:lastPrinted>2026-01-20T16:53:51Z</cp:lastPrinted>
  <dcterms:created xsi:type="dcterms:W3CDTF">2026-01-15T13:14:04Z</dcterms:created>
  <dcterms:modified xsi:type="dcterms:W3CDTF">2026-04-02T08:33:27Z</dcterms:modified>
</cp:coreProperties>
</file>